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59" r:id="rId5"/>
    <p:sldId id="282" r:id="rId6"/>
    <p:sldId id="271" r:id="rId7"/>
    <p:sldId id="276" r:id="rId8"/>
    <p:sldId id="283" r:id="rId9"/>
    <p:sldId id="275" r:id="rId10"/>
    <p:sldId id="279" r:id="rId11"/>
    <p:sldId id="277" r:id="rId12"/>
    <p:sldId id="281" r:id="rId13"/>
    <p:sldId id="280" r:id="rId14"/>
    <p:sldId id="274" r:id="rId1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564" autoAdjust="0"/>
    <p:restoredTop sz="94660"/>
  </p:normalViewPr>
  <p:slideViewPr>
    <p:cSldViewPr snapToGrid="0">
      <p:cViewPr varScale="1">
        <p:scale>
          <a:sx n="74" d="100"/>
          <a:sy n="74" d="100"/>
        </p:scale>
        <p:origin x="8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re et sous-titre">
    <p:spTree>
      <p:nvGrpSpPr>
        <p:cNvPr id="1" name=""/>
        <p:cNvGrpSpPr/>
        <p:nvPr/>
      </p:nvGrpSpPr>
      <p:grpSpPr>
        <a:xfrm>
          <a:off x="0" y="0"/>
          <a:ext cx="0" cy="0"/>
          <a:chOff x="0" y="0"/>
          <a:chExt cx="0" cy="0"/>
        </a:xfrm>
      </p:grpSpPr>
      <p:sp>
        <p:nvSpPr>
          <p:cNvPr id="11" name="Texte du titre"/>
          <p:cNvSpPr txBox="1">
            <a:spLocks noGrp="1"/>
          </p:cNvSpPr>
          <p:nvPr>
            <p:ph type="title"/>
          </p:nvPr>
        </p:nvSpPr>
        <p:spPr>
          <a:xfrm>
            <a:off x="1270000" y="1638300"/>
            <a:ext cx="10464800" cy="3302000"/>
          </a:xfrm>
          <a:prstGeom prst="rect">
            <a:avLst/>
          </a:prstGeom>
        </p:spPr>
        <p:txBody>
          <a:bodyPr anchor="b"/>
          <a:lstStyle/>
          <a:p>
            <a:r>
              <a:t>Texte du titre</a:t>
            </a:r>
          </a:p>
        </p:txBody>
      </p:sp>
      <p:sp>
        <p:nvSpPr>
          <p:cNvPr id="12" name="Texte niveau 1…"/>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Texte niveau 1</a:t>
            </a:r>
          </a:p>
          <a:p>
            <a:pPr lvl="1"/>
            <a:r>
              <a:t>Texte niveau 2</a:t>
            </a:r>
          </a:p>
          <a:p>
            <a:pPr lvl="2"/>
            <a:r>
              <a:t>Texte niveau 3</a:t>
            </a:r>
          </a:p>
          <a:p>
            <a:pPr lvl="3"/>
            <a:r>
              <a:t>Texte niveau 4</a:t>
            </a:r>
          </a:p>
          <a:p>
            <a:pPr lvl="4"/>
            <a:r>
              <a:t>Texte niveau 5</a:t>
            </a:r>
          </a:p>
        </p:txBody>
      </p:sp>
      <p:sp>
        <p:nvSpPr>
          <p:cNvPr id="13" name="Numéro de diapositive"/>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itation">
    <p:spTree>
      <p:nvGrpSpPr>
        <p:cNvPr id="1" name=""/>
        <p:cNvGrpSpPr/>
        <p:nvPr/>
      </p:nvGrpSpPr>
      <p:grpSpPr>
        <a:xfrm>
          <a:off x="0" y="0"/>
          <a:ext cx="0" cy="0"/>
          <a:chOff x="0" y="0"/>
          <a:chExt cx="0" cy="0"/>
        </a:xfrm>
      </p:grpSpPr>
      <p:sp>
        <p:nvSpPr>
          <p:cNvPr id="93" name="-Gilles Allain"/>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sz="2400" i="1"/>
            </a:lvl1pPr>
          </a:lstStyle>
          <a:p>
            <a:r>
              <a:t>-Gilles Allain</a:t>
            </a:r>
          </a:p>
        </p:txBody>
      </p:sp>
      <p:sp>
        <p:nvSpPr>
          <p:cNvPr id="94" name="« Saisissez une citation ici. »"/>
          <p:cNvSpPr txBox="1">
            <a:spLocks noGrp="1"/>
          </p:cNvSpPr>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r>
              <a:t>« Saisissez une citation ici. » </a:t>
            </a:r>
          </a:p>
        </p:txBody>
      </p:sp>
      <p:sp>
        <p:nvSpPr>
          <p:cNvPr id="95"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ierge">
    <p:spTree>
      <p:nvGrpSpPr>
        <p:cNvPr id="1" name=""/>
        <p:cNvGrpSpPr/>
        <p:nvPr/>
      </p:nvGrpSpPr>
      <p:grpSpPr>
        <a:xfrm>
          <a:off x="0" y="0"/>
          <a:ext cx="0" cy="0"/>
          <a:chOff x="0" y="0"/>
          <a:chExt cx="0" cy="0"/>
        </a:xfrm>
      </p:grpSpPr>
      <p:sp>
        <p:nvSpPr>
          <p:cNvPr id="110"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e">
    <p:spTree>
      <p:nvGrpSpPr>
        <p:cNvPr id="1" name=""/>
        <p:cNvGrpSpPr/>
        <p:nvPr/>
      </p:nvGrpSpPr>
      <p:grpSpPr>
        <a:xfrm>
          <a:off x="0" y="0"/>
          <a:ext cx="0" cy="0"/>
          <a:chOff x="0" y="0"/>
          <a:chExt cx="0" cy="0"/>
        </a:xfrm>
      </p:grpSpPr>
      <p:sp>
        <p:nvSpPr>
          <p:cNvPr id="20" name="Image"/>
          <p:cNvSpPr>
            <a:spLocks noGrp="1"/>
          </p:cNvSpPr>
          <p:nvPr>
            <p:ph type="pic" idx="13"/>
          </p:nvPr>
        </p:nvSpPr>
        <p:spPr>
          <a:xfrm>
            <a:off x="1625600" y="673100"/>
            <a:ext cx="9753600" cy="5905500"/>
          </a:xfrm>
          <a:prstGeom prst="rect">
            <a:avLst/>
          </a:prstGeom>
        </p:spPr>
        <p:txBody>
          <a:bodyPr lIns="91439" tIns="45719" rIns="91439" bIns="45719" anchor="t">
            <a:noAutofit/>
          </a:bodyPr>
          <a:lstStyle/>
          <a:p>
            <a:endParaRPr/>
          </a:p>
        </p:txBody>
      </p:sp>
      <p:sp>
        <p:nvSpPr>
          <p:cNvPr id="21" name="Texte du titre"/>
          <p:cNvSpPr txBox="1">
            <a:spLocks noGrp="1"/>
          </p:cNvSpPr>
          <p:nvPr>
            <p:ph type="title"/>
          </p:nvPr>
        </p:nvSpPr>
        <p:spPr>
          <a:xfrm>
            <a:off x="1270000" y="6718300"/>
            <a:ext cx="10464800" cy="1422400"/>
          </a:xfrm>
          <a:prstGeom prst="rect">
            <a:avLst/>
          </a:prstGeom>
        </p:spPr>
        <p:txBody>
          <a:bodyPr anchor="b"/>
          <a:lstStyle/>
          <a:p>
            <a:r>
              <a:t>Texte du titre</a:t>
            </a:r>
          </a:p>
        </p:txBody>
      </p:sp>
      <p:sp>
        <p:nvSpPr>
          <p:cNvPr id="22" name="Texte niveau 1…"/>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Texte niveau 1</a:t>
            </a:r>
          </a:p>
          <a:p>
            <a:pPr lvl="1"/>
            <a:r>
              <a:t>Texte niveau 2</a:t>
            </a:r>
          </a:p>
          <a:p>
            <a:pPr lvl="2"/>
            <a:r>
              <a:t>Texte niveau 3</a:t>
            </a:r>
          </a:p>
          <a:p>
            <a:pPr lvl="3"/>
            <a:r>
              <a:t>Texte niveau 4</a:t>
            </a:r>
          </a:p>
          <a:p>
            <a:pPr lvl="4"/>
            <a:r>
              <a:t>Texte niveau 5</a:t>
            </a:r>
          </a:p>
        </p:txBody>
      </p:sp>
      <p:sp>
        <p:nvSpPr>
          <p:cNvPr id="23"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re - Centré">
    <p:spTree>
      <p:nvGrpSpPr>
        <p:cNvPr id="1" name=""/>
        <p:cNvGrpSpPr/>
        <p:nvPr/>
      </p:nvGrpSpPr>
      <p:grpSpPr>
        <a:xfrm>
          <a:off x="0" y="0"/>
          <a:ext cx="0" cy="0"/>
          <a:chOff x="0" y="0"/>
          <a:chExt cx="0" cy="0"/>
        </a:xfrm>
      </p:grpSpPr>
      <p:sp>
        <p:nvSpPr>
          <p:cNvPr id="30" name="Texte du titre"/>
          <p:cNvSpPr txBox="1">
            <a:spLocks noGrp="1"/>
          </p:cNvSpPr>
          <p:nvPr>
            <p:ph type="title"/>
          </p:nvPr>
        </p:nvSpPr>
        <p:spPr>
          <a:xfrm>
            <a:off x="1270000" y="3225800"/>
            <a:ext cx="10464800" cy="3302000"/>
          </a:xfrm>
          <a:prstGeom prst="rect">
            <a:avLst/>
          </a:prstGeom>
        </p:spPr>
        <p:txBody>
          <a:bodyPr/>
          <a:lstStyle/>
          <a:p>
            <a:r>
              <a:t>Texte du titre</a:t>
            </a:r>
          </a:p>
        </p:txBody>
      </p:sp>
      <p:sp>
        <p:nvSpPr>
          <p:cNvPr id="31"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e">
    <p:spTree>
      <p:nvGrpSpPr>
        <p:cNvPr id="1" name=""/>
        <p:cNvGrpSpPr/>
        <p:nvPr/>
      </p:nvGrpSpPr>
      <p:grpSpPr>
        <a:xfrm>
          <a:off x="0" y="0"/>
          <a:ext cx="0" cy="0"/>
          <a:chOff x="0" y="0"/>
          <a:chExt cx="0" cy="0"/>
        </a:xfrm>
      </p:grpSpPr>
      <p:sp>
        <p:nvSpPr>
          <p:cNvPr id="38" name="Image"/>
          <p:cNvSpPr>
            <a:spLocks noGrp="1"/>
          </p:cNvSpPr>
          <p:nvPr>
            <p:ph type="pic" sz="half" idx="13"/>
          </p:nvPr>
        </p:nvSpPr>
        <p:spPr>
          <a:xfrm>
            <a:off x="6718300" y="635000"/>
            <a:ext cx="5334000" cy="8216900"/>
          </a:xfrm>
          <a:prstGeom prst="rect">
            <a:avLst/>
          </a:prstGeom>
        </p:spPr>
        <p:txBody>
          <a:bodyPr lIns="91439" tIns="45719" rIns="91439" bIns="45719" anchor="t">
            <a:noAutofit/>
          </a:bodyPr>
          <a:lstStyle/>
          <a:p>
            <a:endParaRPr/>
          </a:p>
        </p:txBody>
      </p:sp>
      <p:sp>
        <p:nvSpPr>
          <p:cNvPr id="39" name="Texte du titre"/>
          <p:cNvSpPr txBox="1">
            <a:spLocks noGrp="1"/>
          </p:cNvSpPr>
          <p:nvPr>
            <p:ph type="title"/>
          </p:nvPr>
        </p:nvSpPr>
        <p:spPr>
          <a:xfrm>
            <a:off x="952500" y="635000"/>
            <a:ext cx="5334000" cy="3987800"/>
          </a:xfrm>
          <a:prstGeom prst="rect">
            <a:avLst/>
          </a:prstGeom>
        </p:spPr>
        <p:txBody>
          <a:bodyPr anchor="b"/>
          <a:lstStyle>
            <a:lvl1pPr>
              <a:defRPr sz="6000"/>
            </a:lvl1pPr>
          </a:lstStyle>
          <a:p>
            <a:r>
              <a:t>Texte du titre</a:t>
            </a:r>
          </a:p>
        </p:txBody>
      </p:sp>
      <p:sp>
        <p:nvSpPr>
          <p:cNvPr id="40" name="Texte niveau 1…"/>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Texte niveau 1</a:t>
            </a:r>
          </a:p>
          <a:p>
            <a:pPr lvl="1"/>
            <a:r>
              <a:t>Texte niveau 2</a:t>
            </a:r>
          </a:p>
          <a:p>
            <a:pPr lvl="2"/>
            <a:r>
              <a:t>Texte niveau 3</a:t>
            </a:r>
          </a:p>
          <a:p>
            <a:pPr lvl="3"/>
            <a:r>
              <a:t>Texte niveau 4</a:t>
            </a:r>
          </a:p>
          <a:p>
            <a:pPr lvl="4"/>
            <a:r>
              <a:t>Texte niveau 5</a:t>
            </a:r>
          </a:p>
        </p:txBody>
      </p:sp>
      <p:sp>
        <p:nvSpPr>
          <p:cNvPr id="41"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re - Haut">
    <p:spTree>
      <p:nvGrpSpPr>
        <p:cNvPr id="1" name=""/>
        <p:cNvGrpSpPr/>
        <p:nvPr/>
      </p:nvGrpSpPr>
      <p:grpSpPr>
        <a:xfrm>
          <a:off x="0" y="0"/>
          <a:ext cx="0" cy="0"/>
          <a:chOff x="0" y="0"/>
          <a:chExt cx="0" cy="0"/>
        </a:xfrm>
      </p:grpSpPr>
      <p:sp>
        <p:nvSpPr>
          <p:cNvPr id="48" name="Texte du titre"/>
          <p:cNvSpPr txBox="1">
            <a:spLocks noGrp="1"/>
          </p:cNvSpPr>
          <p:nvPr>
            <p:ph type="title"/>
          </p:nvPr>
        </p:nvSpPr>
        <p:spPr>
          <a:prstGeom prst="rect">
            <a:avLst/>
          </a:prstGeom>
        </p:spPr>
        <p:txBody>
          <a:bodyPr/>
          <a:lstStyle/>
          <a:p>
            <a:r>
              <a:t>Texte du titre</a:t>
            </a:r>
          </a:p>
        </p:txBody>
      </p:sp>
      <p:sp>
        <p:nvSpPr>
          <p:cNvPr id="49"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et puces">
    <p:spTree>
      <p:nvGrpSpPr>
        <p:cNvPr id="1" name=""/>
        <p:cNvGrpSpPr/>
        <p:nvPr/>
      </p:nvGrpSpPr>
      <p:grpSpPr>
        <a:xfrm>
          <a:off x="0" y="0"/>
          <a:ext cx="0" cy="0"/>
          <a:chOff x="0" y="0"/>
          <a:chExt cx="0" cy="0"/>
        </a:xfrm>
      </p:grpSpPr>
      <p:sp>
        <p:nvSpPr>
          <p:cNvPr id="56" name="Texte du titre"/>
          <p:cNvSpPr txBox="1">
            <a:spLocks noGrp="1"/>
          </p:cNvSpPr>
          <p:nvPr>
            <p:ph type="title"/>
          </p:nvPr>
        </p:nvSpPr>
        <p:spPr>
          <a:prstGeom prst="rect">
            <a:avLst/>
          </a:prstGeom>
        </p:spPr>
        <p:txBody>
          <a:bodyPr/>
          <a:lstStyle/>
          <a:p>
            <a:r>
              <a:t>Texte du titre</a:t>
            </a:r>
          </a:p>
        </p:txBody>
      </p:sp>
      <p:sp>
        <p:nvSpPr>
          <p:cNvPr id="57" name="Texte niveau 1…"/>
          <p:cNvSpPr txBox="1">
            <a:spLocks noGrp="1"/>
          </p:cNvSpPr>
          <p:nvPr>
            <p:ph type="body"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58"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re, puces et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exte du titre"/>
          <p:cNvSpPr txBox="1">
            <a:spLocks noGrp="1"/>
          </p:cNvSpPr>
          <p:nvPr>
            <p:ph type="title"/>
          </p:nvPr>
        </p:nvSpPr>
        <p:spPr>
          <a:prstGeom prst="rect">
            <a:avLst/>
          </a:prstGeom>
        </p:spPr>
        <p:txBody>
          <a:bodyPr/>
          <a:lstStyle/>
          <a:p>
            <a:r>
              <a:t>Texte du titre</a:t>
            </a:r>
          </a:p>
        </p:txBody>
      </p:sp>
      <p:sp>
        <p:nvSpPr>
          <p:cNvPr id="67" name="Texte niveau 1…"/>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Texte niveau 1</a:t>
            </a:r>
          </a:p>
          <a:p>
            <a:pPr lvl="1"/>
            <a:r>
              <a:t>Texte niveau 2</a:t>
            </a:r>
          </a:p>
          <a:p>
            <a:pPr lvl="2"/>
            <a:r>
              <a:t>Texte niveau 3</a:t>
            </a:r>
          </a:p>
          <a:p>
            <a:pPr lvl="3"/>
            <a:r>
              <a:t>Texte niveau 4</a:t>
            </a:r>
          </a:p>
          <a:p>
            <a:pPr lvl="4"/>
            <a:r>
              <a:t>Texte niveau 5</a:t>
            </a:r>
          </a:p>
        </p:txBody>
      </p:sp>
      <p:sp>
        <p:nvSpPr>
          <p:cNvPr id="68" name="Numéro de diapositive"/>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ces">
    <p:spTree>
      <p:nvGrpSpPr>
        <p:cNvPr id="1" name=""/>
        <p:cNvGrpSpPr/>
        <p:nvPr/>
      </p:nvGrpSpPr>
      <p:grpSpPr>
        <a:xfrm>
          <a:off x="0" y="0"/>
          <a:ext cx="0" cy="0"/>
          <a:chOff x="0" y="0"/>
          <a:chExt cx="0" cy="0"/>
        </a:xfrm>
      </p:grpSpPr>
      <p:sp>
        <p:nvSpPr>
          <p:cNvPr id="75" name="Texte niveau 1…"/>
          <p:cNvSpPr txBox="1">
            <a:spLocks noGrp="1"/>
          </p:cNvSpPr>
          <p:nvPr>
            <p:ph type="body" idx="1"/>
          </p:nvPr>
        </p:nvSpPr>
        <p:spPr>
          <a:xfrm>
            <a:off x="952500" y="1270000"/>
            <a:ext cx="11099800" cy="7213600"/>
          </a:xfrm>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76"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3 photos">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718300" y="889000"/>
            <a:ext cx="5334000" cy="3771900"/>
          </a:xfrm>
          <a:prstGeom prst="rect">
            <a:avLst/>
          </a:prstGeom>
        </p:spPr>
        <p:txBody>
          <a:bodyPr lIns="91439" tIns="45719" rIns="91439" bIns="45719" anchor="t">
            <a:noAutofit/>
          </a:bodyPr>
          <a:lstStyle/>
          <a:p>
            <a:endParaRPr/>
          </a:p>
        </p:txBody>
      </p:sp>
      <p:sp>
        <p:nvSpPr>
          <p:cNvPr id="85" name="Image"/>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e du titre"/>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Texte du titre</a:t>
            </a:r>
          </a:p>
        </p:txBody>
      </p:sp>
      <p:sp>
        <p:nvSpPr>
          <p:cNvPr id="3" name="Texte niveau 1…"/>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Texte niveau 1</a:t>
            </a:r>
          </a:p>
          <a:p>
            <a:pPr lvl="1"/>
            <a:r>
              <a:t>Texte niveau 2</a:t>
            </a:r>
          </a:p>
          <a:p>
            <a:pPr lvl="2"/>
            <a:r>
              <a:t>Texte niveau 3</a:t>
            </a:r>
          </a:p>
          <a:p>
            <a:pPr lvl="3"/>
            <a:r>
              <a:t>Texte niveau 4</a:t>
            </a:r>
          </a:p>
          <a:p>
            <a:pPr lvl="4"/>
            <a:r>
              <a:t>Texte niveau 5</a:t>
            </a:r>
          </a:p>
        </p:txBody>
      </p:sp>
      <p:sp>
        <p:nvSpPr>
          <p:cNvPr id="4" name="Numéro de diapositive"/>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nseignementsup-recherche.gouv.fr/cid104026/les-seances-cneser.html"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Projet de loi de destruction…"/>
          <p:cNvSpPr txBox="1"/>
          <p:nvPr/>
        </p:nvSpPr>
        <p:spPr>
          <a:xfrm>
            <a:off x="3261730" y="5007439"/>
            <a:ext cx="6481340" cy="42789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defRPr sz="3800">
                <a:solidFill>
                  <a:srgbClr val="FF2600"/>
                </a:solidFill>
              </a:defRPr>
            </a:pPr>
            <a:r>
              <a:rPr lang="fr-FR" dirty="0">
                <a:solidFill>
                  <a:schemeClr val="tx1"/>
                </a:solidFill>
              </a:rPr>
              <a:t>Elections nationales au</a:t>
            </a:r>
          </a:p>
          <a:p>
            <a:pPr>
              <a:defRPr sz="3800">
                <a:solidFill>
                  <a:srgbClr val="FF2600"/>
                </a:solidFill>
              </a:defRPr>
            </a:pPr>
            <a:r>
              <a:rPr lang="fr-FR" dirty="0">
                <a:solidFill>
                  <a:schemeClr val="tx1"/>
                </a:solidFill>
              </a:rPr>
              <a:t>CNESER</a:t>
            </a:r>
            <a:endParaRPr dirty="0">
              <a:solidFill>
                <a:schemeClr val="tx1"/>
              </a:solidFill>
            </a:endParaRPr>
          </a:p>
        </p:txBody>
      </p:sp>
      <p:pic>
        <p:nvPicPr>
          <p:cNvPr id="121" name="Propo logo CGT-UM.pdf" descr="Propo logo CGT-UM.pdf"/>
          <p:cNvPicPr>
            <a:picLocks noChangeAspect="1"/>
          </p:cNvPicPr>
          <p:nvPr/>
        </p:nvPicPr>
        <p:blipFill>
          <a:blip r:embed="rId2">
            <a:extLst/>
          </a:blip>
          <a:stretch>
            <a:fillRect/>
          </a:stretch>
        </p:blipFill>
        <p:spPr>
          <a:xfrm>
            <a:off x="1056408" y="404975"/>
            <a:ext cx="2659539" cy="1784433"/>
          </a:xfrm>
          <a:prstGeom prst="rect">
            <a:avLst/>
          </a:prstGeom>
          <a:ln w="12700" cap="flat">
            <a:noFill/>
            <a:miter lim="400000"/>
          </a:ln>
          <a:effectLst/>
        </p:spPr>
      </p:pic>
      <p:sp>
        <p:nvSpPr>
          <p:cNvPr id="128" name="Heure d’information syndicale à l’université Paul-Valéry…"/>
          <p:cNvSpPr txBox="1"/>
          <p:nvPr/>
        </p:nvSpPr>
        <p:spPr>
          <a:xfrm>
            <a:off x="3055946" y="2469386"/>
            <a:ext cx="6892913" cy="14414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defRPr sz="2900"/>
            </a:pPr>
            <a:r>
              <a:rPr dirty="0" err="1"/>
              <a:t>Heure</a:t>
            </a:r>
            <a:r>
              <a:rPr dirty="0"/>
              <a:t> </a:t>
            </a:r>
            <a:r>
              <a:rPr dirty="0" err="1"/>
              <a:t>d’information</a:t>
            </a:r>
            <a:r>
              <a:rPr dirty="0"/>
              <a:t> </a:t>
            </a:r>
            <a:r>
              <a:rPr dirty="0" err="1"/>
              <a:t>syndicale</a:t>
            </a:r>
            <a:r>
              <a:rPr dirty="0"/>
              <a:t> </a:t>
            </a:r>
            <a:endParaRPr lang="fr-FR" dirty="0"/>
          </a:p>
          <a:p>
            <a:pPr>
              <a:defRPr sz="2900"/>
            </a:pPr>
            <a:r>
              <a:rPr dirty="0"/>
              <a:t>à </a:t>
            </a:r>
            <a:r>
              <a:rPr dirty="0" err="1"/>
              <a:t>l’université</a:t>
            </a:r>
            <a:r>
              <a:rPr dirty="0"/>
              <a:t> Paul-Valéry</a:t>
            </a:r>
            <a:r>
              <a:rPr lang="fr-FR" dirty="0"/>
              <a:t> Montpellier 3</a:t>
            </a:r>
            <a:endParaRPr dirty="0"/>
          </a:p>
          <a:p>
            <a:pPr>
              <a:defRPr sz="2900"/>
            </a:pPr>
            <a:r>
              <a:rPr dirty="0"/>
              <a:t>Mardi </a:t>
            </a:r>
            <a:r>
              <a:rPr lang="fr-FR" dirty="0"/>
              <a:t>11 juin</a:t>
            </a:r>
            <a:r>
              <a:rPr dirty="0"/>
              <a:t> 2019 à 13h</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1.  Le contexte et les annonces du gouvernement"/>
          <p:cNvSpPr txBox="1"/>
          <p:nvPr/>
        </p:nvSpPr>
        <p:spPr>
          <a:xfrm>
            <a:off x="1233932" y="5081135"/>
            <a:ext cx="10460085" cy="64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marL="514350" indent="-514350" algn="l" defTabSz="457200">
              <a:defRPr sz="3500"/>
            </a:lvl1pPr>
          </a:lstStyle>
          <a:p>
            <a:pPr indent="26988" algn="ctr"/>
            <a:endParaRPr dirty="0"/>
          </a:p>
        </p:txBody>
      </p:sp>
      <p:sp>
        <p:nvSpPr>
          <p:cNvPr id="148" name="1.  Le contexte et les annonces du gouvernement"/>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pic>
        <p:nvPicPr>
          <p:cNvPr id="12" name="Propo logo CGT-UM.pdf" descr="Propo logo CGT-UM.pdf">
            <a:extLst>
              <a:ext uri="{FF2B5EF4-FFF2-40B4-BE49-F238E27FC236}">
                <a16:creationId xmlns:a16="http://schemas.microsoft.com/office/drawing/2014/main" id="{7B258C11-3D0F-4406-87BC-C6AEA3BDFE5C}"/>
              </a:ext>
            </a:extLst>
          </p:cNvPr>
          <p:cNvPicPr>
            <a:picLocks noChangeAspect="1"/>
          </p:cNvPicPr>
          <p:nvPr/>
        </p:nvPicPr>
        <p:blipFill>
          <a:blip r:embed="rId2">
            <a:extLst/>
          </a:blip>
          <a:stretch>
            <a:fillRect/>
          </a:stretch>
        </p:blipFill>
        <p:spPr>
          <a:xfrm>
            <a:off x="1056408" y="404975"/>
            <a:ext cx="2659539" cy="1784433"/>
          </a:xfrm>
          <a:prstGeom prst="rect">
            <a:avLst/>
          </a:prstGeom>
          <a:ln w="12700" cap="flat">
            <a:noFill/>
            <a:miter lim="400000"/>
          </a:ln>
          <a:effectLst/>
        </p:spPr>
      </p:pic>
      <p:pic>
        <p:nvPicPr>
          <p:cNvPr id="2" name="Image 1">
            <a:extLst>
              <a:ext uri="{FF2B5EF4-FFF2-40B4-BE49-F238E27FC236}">
                <a16:creationId xmlns:a16="http://schemas.microsoft.com/office/drawing/2014/main" id="{10B65A55-B715-4C70-98C5-A014496E9E21}"/>
              </a:ext>
            </a:extLst>
          </p:cNvPr>
          <p:cNvPicPr>
            <a:picLocks noChangeAspect="1"/>
          </p:cNvPicPr>
          <p:nvPr/>
        </p:nvPicPr>
        <p:blipFill>
          <a:blip r:embed="rId3"/>
          <a:stretch>
            <a:fillRect/>
          </a:stretch>
        </p:blipFill>
        <p:spPr>
          <a:xfrm>
            <a:off x="465445" y="2498431"/>
            <a:ext cx="11617941" cy="6447809"/>
          </a:xfrm>
          <a:prstGeom prst="rect">
            <a:avLst/>
          </a:prstGeom>
        </p:spPr>
      </p:pic>
      <p:sp>
        <p:nvSpPr>
          <p:cNvPr id="3" name="Titre 2">
            <a:extLst>
              <a:ext uri="{FF2B5EF4-FFF2-40B4-BE49-F238E27FC236}">
                <a16:creationId xmlns:a16="http://schemas.microsoft.com/office/drawing/2014/main" id="{D3F8C405-4DF6-4845-BFEC-E6875384502B}"/>
              </a:ext>
            </a:extLst>
          </p:cNvPr>
          <p:cNvSpPr>
            <a:spLocks noGrp="1"/>
          </p:cNvSpPr>
          <p:nvPr>
            <p:ph type="title"/>
          </p:nvPr>
        </p:nvSpPr>
        <p:spPr>
          <a:xfrm>
            <a:off x="4590208" y="181384"/>
            <a:ext cx="7493178" cy="2008024"/>
          </a:xfrm>
        </p:spPr>
        <p:txBody>
          <a:bodyPr>
            <a:normAutofit fontScale="90000"/>
          </a:bodyPr>
          <a:lstStyle/>
          <a:p>
            <a:r>
              <a:rPr lang="fr-FR" b="1" dirty="0"/>
              <a:t>La profession </a:t>
            </a:r>
            <a:br>
              <a:rPr lang="fr-FR" b="1" dirty="0"/>
            </a:br>
            <a:r>
              <a:rPr lang="fr-FR" b="1" dirty="0"/>
              <a:t>de foi de la CGT</a:t>
            </a:r>
          </a:p>
        </p:txBody>
      </p:sp>
    </p:spTree>
    <p:extLst>
      <p:ext uri="{BB962C8B-B14F-4D97-AF65-F5344CB8AC3E}">
        <p14:creationId xmlns:p14="http://schemas.microsoft.com/office/powerpoint/2010/main" val="300159484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1.  Le contexte et les annonces du gouvernement"/>
          <p:cNvSpPr txBox="1"/>
          <p:nvPr/>
        </p:nvSpPr>
        <p:spPr>
          <a:xfrm>
            <a:off x="1233932" y="5081135"/>
            <a:ext cx="10460085" cy="64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marL="514350" indent="-514350" algn="l" defTabSz="457200">
              <a:defRPr sz="3500"/>
            </a:lvl1pPr>
          </a:lstStyle>
          <a:p>
            <a:pPr indent="26988" algn="ctr"/>
            <a:endParaRPr dirty="0"/>
          </a:p>
        </p:txBody>
      </p:sp>
      <p:sp>
        <p:nvSpPr>
          <p:cNvPr id="148" name="1.  Le contexte et les annonces du gouvernement"/>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pic>
        <p:nvPicPr>
          <p:cNvPr id="12" name="Propo logo CGT-UM.pdf" descr="Propo logo CGT-UM.pdf">
            <a:extLst>
              <a:ext uri="{FF2B5EF4-FFF2-40B4-BE49-F238E27FC236}">
                <a16:creationId xmlns:a16="http://schemas.microsoft.com/office/drawing/2014/main" id="{7B258C11-3D0F-4406-87BC-C6AEA3BDFE5C}"/>
              </a:ext>
            </a:extLst>
          </p:cNvPr>
          <p:cNvPicPr>
            <a:picLocks noChangeAspect="1"/>
          </p:cNvPicPr>
          <p:nvPr/>
        </p:nvPicPr>
        <p:blipFill>
          <a:blip r:embed="rId2">
            <a:extLst/>
          </a:blip>
          <a:stretch>
            <a:fillRect/>
          </a:stretch>
        </p:blipFill>
        <p:spPr>
          <a:xfrm>
            <a:off x="1056408" y="404975"/>
            <a:ext cx="2659539" cy="1784433"/>
          </a:xfrm>
          <a:prstGeom prst="rect">
            <a:avLst/>
          </a:prstGeom>
          <a:ln w="12700" cap="flat">
            <a:noFill/>
            <a:miter lim="400000"/>
          </a:ln>
          <a:effectLst/>
        </p:spPr>
      </p:pic>
      <p:pic>
        <p:nvPicPr>
          <p:cNvPr id="4" name="Image 3">
            <a:extLst>
              <a:ext uri="{FF2B5EF4-FFF2-40B4-BE49-F238E27FC236}">
                <a16:creationId xmlns:a16="http://schemas.microsoft.com/office/drawing/2014/main" id="{B010C0AA-6522-441C-AFCC-06461AC1A111}"/>
              </a:ext>
            </a:extLst>
          </p:cNvPr>
          <p:cNvPicPr>
            <a:picLocks noChangeAspect="1"/>
          </p:cNvPicPr>
          <p:nvPr/>
        </p:nvPicPr>
        <p:blipFill>
          <a:blip r:embed="rId3"/>
          <a:stretch>
            <a:fillRect/>
          </a:stretch>
        </p:blipFill>
        <p:spPr>
          <a:xfrm>
            <a:off x="1402450" y="2658535"/>
            <a:ext cx="9909494" cy="6519404"/>
          </a:xfrm>
          <a:prstGeom prst="rect">
            <a:avLst/>
          </a:prstGeom>
        </p:spPr>
      </p:pic>
      <p:sp>
        <p:nvSpPr>
          <p:cNvPr id="5" name="Rectangle 4">
            <a:extLst>
              <a:ext uri="{FF2B5EF4-FFF2-40B4-BE49-F238E27FC236}">
                <a16:creationId xmlns:a16="http://schemas.microsoft.com/office/drawing/2014/main" id="{FEC6D024-3B22-45B3-B3BC-8E1B28FD3F56}"/>
              </a:ext>
            </a:extLst>
          </p:cNvPr>
          <p:cNvSpPr/>
          <p:nvPr/>
        </p:nvSpPr>
        <p:spPr>
          <a:xfrm>
            <a:off x="4713669" y="300314"/>
            <a:ext cx="6727064" cy="2123658"/>
          </a:xfrm>
          <a:prstGeom prst="rect">
            <a:avLst/>
          </a:prstGeom>
        </p:spPr>
        <p:txBody>
          <a:bodyPr wrap="square">
            <a:spAutoFit/>
          </a:bodyPr>
          <a:lstStyle/>
          <a:p>
            <a:r>
              <a:rPr lang="fr-FR" sz="6600" dirty="0"/>
              <a:t>La profession de foi de la CGT</a:t>
            </a:r>
          </a:p>
        </p:txBody>
      </p:sp>
    </p:spTree>
    <p:extLst>
      <p:ext uri="{BB962C8B-B14F-4D97-AF65-F5344CB8AC3E}">
        <p14:creationId xmlns:p14="http://schemas.microsoft.com/office/powerpoint/2010/main" val="147983877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1.  Le contexte et les annonces du gouvernement"/>
          <p:cNvSpPr txBox="1"/>
          <p:nvPr/>
        </p:nvSpPr>
        <p:spPr>
          <a:xfrm>
            <a:off x="1233932" y="5081135"/>
            <a:ext cx="10460085" cy="64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marL="514350" indent="-514350" algn="l" defTabSz="457200">
              <a:defRPr sz="3500"/>
            </a:lvl1pPr>
          </a:lstStyle>
          <a:p>
            <a:pPr indent="26988" algn="ctr"/>
            <a:endParaRPr dirty="0"/>
          </a:p>
        </p:txBody>
      </p:sp>
      <p:sp>
        <p:nvSpPr>
          <p:cNvPr id="148" name="1.  Le contexte et les annonces du gouvernement"/>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pic>
        <p:nvPicPr>
          <p:cNvPr id="12" name="Propo logo CGT-UM.pdf" descr="Propo logo CGT-UM.pdf">
            <a:extLst>
              <a:ext uri="{FF2B5EF4-FFF2-40B4-BE49-F238E27FC236}">
                <a16:creationId xmlns:a16="http://schemas.microsoft.com/office/drawing/2014/main" id="{7B258C11-3D0F-4406-87BC-C6AEA3BDFE5C}"/>
              </a:ext>
            </a:extLst>
          </p:cNvPr>
          <p:cNvPicPr>
            <a:picLocks noChangeAspect="1"/>
          </p:cNvPicPr>
          <p:nvPr/>
        </p:nvPicPr>
        <p:blipFill>
          <a:blip r:embed="rId2">
            <a:extLst/>
          </a:blip>
          <a:stretch>
            <a:fillRect/>
          </a:stretch>
        </p:blipFill>
        <p:spPr>
          <a:xfrm>
            <a:off x="1056408" y="404975"/>
            <a:ext cx="2659539" cy="1784433"/>
          </a:xfrm>
          <a:prstGeom prst="rect">
            <a:avLst/>
          </a:prstGeom>
          <a:ln w="12700" cap="flat">
            <a:noFill/>
            <a:miter lim="400000"/>
          </a:ln>
          <a:effectLst/>
        </p:spPr>
      </p:pic>
      <p:pic>
        <p:nvPicPr>
          <p:cNvPr id="2" name="Image 1">
            <a:extLst>
              <a:ext uri="{FF2B5EF4-FFF2-40B4-BE49-F238E27FC236}">
                <a16:creationId xmlns:a16="http://schemas.microsoft.com/office/drawing/2014/main" id="{76B5CF99-6A8D-47CF-A416-94F6A00DD0FA}"/>
              </a:ext>
            </a:extLst>
          </p:cNvPr>
          <p:cNvPicPr>
            <a:picLocks noChangeAspect="1"/>
          </p:cNvPicPr>
          <p:nvPr/>
        </p:nvPicPr>
        <p:blipFill>
          <a:blip r:embed="rId3"/>
          <a:stretch>
            <a:fillRect/>
          </a:stretch>
        </p:blipFill>
        <p:spPr>
          <a:xfrm>
            <a:off x="63802" y="3946876"/>
            <a:ext cx="12800344" cy="4198513"/>
          </a:xfrm>
          <a:prstGeom prst="rect">
            <a:avLst/>
          </a:prstGeom>
        </p:spPr>
      </p:pic>
      <p:sp>
        <p:nvSpPr>
          <p:cNvPr id="3" name="Rectangle 2">
            <a:extLst>
              <a:ext uri="{FF2B5EF4-FFF2-40B4-BE49-F238E27FC236}">
                <a16:creationId xmlns:a16="http://schemas.microsoft.com/office/drawing/2014/main" id="{C3F87BBA-B9EC-420F-AC50-35EEC8FBE8A8}"/>
              </a:ext>
            </a:extLst>
          </p:cNvPr>
          <p:cNvSpPr/>
          <p:nvPr/>
        </p:nvSpPr>
        <p:spPr>
          <a:xfrm>
            <a:off x="5002726" y="881692"/>
            <a:ext cx="6502400" cy="1938992"/>
          </a:xfrm>
          <a:prstGeom prst="rect">
            <a:avLst/>
          </a:prstGeom>
        </p:spPr>
        <p:txBody>
          <a:bodyPr>
            <a:spAutoFit/>
          </a:bodyPr>
          <a:lstStyle/>
          <a:p>
            <a:r>
              <a:rPr lang="fr-FR" sz="6000" dirty="0"/>
              <a:t>La profession </a:t>
            </a:r>
            <a:br>
              <a:rPr lang="fr-FR" sz="6000" dirty="0"/>
            </a:br>
            <a:r>
              <a:rPr lang="fr-FR" sz="6000" dirty="0"/>
              <a:t>de foi de la CGT</a:t>
            </a:r>
          </a:p>
        </p:txBody>
      </p:sp>
    </p:spTree>
    <p:extLst>
      <p:ext uri="{BB962C8B-B14F-4D97-AF65-F5344CB8AC3E}">
        <p14:creationId xmlns:p14="http://schemas.microsoft.com/office/powerpoint/2010/main" val="82862807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1.  Le contexte et les annonces du gouvernement"/>
          <p:cNvSpPr txBox="1"/>
          <p:nvPr/>
        </p:nvSpPr>
        <p:spPr>
          <a:xfrm>
            <a:off x="1233932" y="5081135"/>
            <a:ext cx="10460085" cy="64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marL="514350" indent="-514350" algn="l" defTabSz="457200">
              <a:defRPr sz="3500"/>
            </a:lvl1pPr>
          </a:lstStyle>
          <a:p>
            <a:pPr indent="26988" algn="ctr"/>
            <a:endParaRPr dirty="0"/>
          </a:p>
        </p:txBody>
      </p:sp>
      <p:sp>
        <p:nvSpPr>
          <p:cNvPr id="148" name="1.  Le contexte et les annonces du gouvernement"/>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pic>
        <p:nvPicPr>
          <p:cNvPr id="12" name="Propo logo CGT-UM.pdf" descr="Propo logo CGT-UM.pdf">
            <a:extLst>
              <a:ext uri="{FF2B5EF4-FFF2-40B4-BE49-F238E27FC236}">
                <a16:creationId xmlns:a16="http://schemas.microsoft.com/office/drawing/2014/main" id="{7B258C11-3D0F-4406-87BC-C6AEA3BDFE5C}"/>
              </a:ext>
            </a:extLst>
          </p:cNvPr>
          <p:cNvPicPr>
            <a:picLocks noChangeAspect="1"/>
          </p:cNvPicPr>
          <p:nvPr/>
        </p:nvPicPr>
        <p:blipFill>
          <a:blip r:embed="rId2">
            <a:extLst/>
          </a:blip>
          <a:stretch>
            <a:fillRect/>
          </a:stretch>
        </p:blipFill>
        <p:spPr>
          <a:xfrm>
            <a:off x="1056408" y="404975"/>
            <a:ext cx="2659539" cy="1784433"/>
          </a:xfrm>
          <a:prstGeom prst="rect">
            <a:avLst/>
          </a:prstGeom>
          <a:ln w="12700" cap="flat">
            <a:noFill/>
            <a:miter lim="400000"/>
          </a:ln>
          <a:effectLst/>
        </p:spPr>
      </p:pic>
      <p:pic>
        <p:nvPicPr>
          <p:cNvPr id="2" name="Image 1">
            <a:extLst>
              <a:ext uri="{FF2B5EF4-FFF2-40B4-BE49-F238E27FC236}">
                <a16:creationId xmlns:a16="http://schemas.microsoft.com/office/drawing/2014/main" id="{E49F9F78-EE44-408A-BFFE-5F57C5B6BCEE}"/>
              </a:ext>
            </a:extLst>
          </p:cNvPr>
          <p:cNvPicPr>
            <a:picLocks noChangeAspect="1"/>
          </p:cNvPicPr>
          <p:nvPr/>
        </p:nvPicPr>
        <p:blipFill>
          <a:blip r:embed="rId3"/>
          <a:stretch>
            <a:fillRect/>
          </a:stretch>
        </p:blipFill>
        <p:spPr>
          <a:xfrm>
            <a:off x="247565" y="4457259"/>
            <a:ext cx="12617036" cy="2530154"/>
          </a:xfrm>
          <a:prstGeom prst="rect">
            <a:avLst/>
          </a:prstGeom>
        </p:spPr>
      </p:pic>
      <p:sp>
        <p:nvSpPr>
          <p:cNvPr id="3" name="Rectangle 2">
            <a:extLst>
              <a:ext uri="{FF2B5EF4-FFF2-40B4-BE49-F238E27FC236}">
                <a16:creationId xmlns:a16="http://schemas.microsoft.com/office/drawing/2014/main" id="{E3F53A04-F0E5-4182-9C2E-DE5760CDB940}"/>
              </a:ext>
            </a:extLst>
          </p:cNvPr>
          <p:cNvSpPr/>
          <p:nvPr/>
        </p:nvSpPr>
        <p:spPr>
          <a:xfrm>
            <a:off x="5639027" y="1022643"/>
            <a:ext cx="6502400" cy="1938992"/>
          </a:xfrm>
          <a:prstGeom prst="rect">
            <a:avLst/>
          </a:prstGeom>
        </p:spPr>
        <p:txBody>
          <a:bodyPr>
            <a:spAutoFit/>
          </a:bodyPr>
          <a:lstStyle/>
          <a:p>
            <a:r>
              <a:rPr lang="fr-FR" sz="6000" dirty="0"/>
              <a:t>La profession </a:t>
            </a:r>
            <a:br>
              <a:rPr lang="fr-FR" sz="6000" dirty="0"/>
            </a:br>
            <a:r>
              <a:rPr lang="fr-FR" sz="6000" dirty="0"/>
              <a:t>de foi de la CGT</a:t>
            </a:r>
          </a:p>
        </p:txBody>
      </p:sp>
    </p:spTree>
    <p:extLst>
      <p:ext uri="{BB962C8B-B14F-4D97-AF65-F5344CB8AC3E}">
        <p14:creationId xmlns:p14="http://schemas.microsoft.com/office/powerpoint/2010/main" val="119969766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1.  Le contexte et les annonces du gouvernement"/>
          <p:cNvSpPr txBox="1"/>
          <p:nvPr/>
        </p:nvSpPr>
        <p:spPr>
          <a:xfrm>
            <a:off x="1233932" y="4888775"/>
            <a:ext cx="10460085" cy="10259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marL="514350" indent="-514350" algn="l" defTabSz="457200">
              <a:defRPr sz="3500"/>
            </a:lvl1pPr>
          </a:lstStyle>
          <a:p>
            <a:pPr algn="ctr"/>
            <a:r>
              <a:rPr lang="fr-FR" sz="6000" dirty="0"/>
              <a:t>Vote le 13 juin 2019!</a:t>
            </a:r>
            <a:endParaRPr sz="6000" dirty="0"/>
          </a:p>
        </p:txBody>
      </p:sp>
      <p:sp>
        <p:nvSpPr>
          <p:cNvPr id="148" name="1.  Le contexte et les annonces du gouvernement"/>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pic>
        <p:nvPicPr>
          <p:cNvPr id="12" name="Propo logo CGT-UM.pdf" descr="Propo logo CGT-UM.pdf">
            <a:extLst>
              <a:ext uri="{FF2B5EF4-FFF2-40B4-BE49-F238E27FC236}">
                <a16:creationId xmlns:a16="http://schemas.microsoft.com/office/drawing/2014/main" id="{7B258C11-3D0F-4406-87BC-C6AEA3BDFE5C}"/>
              </a:ext>
            </a:extLst>
          </p:cNvPr>
          <p:cNvPicPr>
            <a:picLocks noChangeAspect="1"/>
          </p:cNvPicPr>
          <p:nvPr/>
        </p:nvPicPr>
        <p:blipFill>
          <a:blip r:embed="rId2">
            <a:extLst/>
          </a:blip>
          <a:stretch>
            <a:fillRect/>
          </a:stretch>
        </p:blipFill>
        <p:spPr>
          <a:xfrm>
            <a:off x="1056408" y="404975"/>
            <a:ext cx="2659539" cy="1784433"/>
          </a:xfrm>
          <a:prstGeom prst="rect">
            <a:avLst/>
          </a:prstGeom>
          <a:ln w="12700" cap="flat">
            <a:noFill/>
            <a:miter lim="400000"/>
          </a:ln>
          <a:effectLst/>
        </p:spPr>
      </p:pic>
    </p:spTree>
    <p:extLst>
      <p:ext uri="{BB962C8B-B14F-4D97-AF65-F5344CB8AC3E}">
        <p14:creationId xmlns:p14="http://schemas.microsoft.com/office/powerpoint/2010/main" val="319027442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Présentation…"/>
          <p:cNvSpPr txBox="1"/>
          <p:nvPr/>
        </p:nvSpPr>
        <p:spPr>
          <a:xfrm>
            <a:off x="998784" y="2262764"/>
            <a:ext cx="11007232" cy="76277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defTabSz="457200">
              <a:buSzPct val="100000"/>
              <a:defRPr sz="3500" b="0"/>
            </a:pPr>
            <a:r>
              <a:rPr lang="fr-FR" dirty="0"/>
              <a:t>Qu’est-ce que le CNESER?</a:t>
            </a:r>
          </a:p>
          <a:p>
            <a:pPr algn="l" defTabSz="457200">
              <a:buSzPct val="100000"/>
              <a:defRPr sz="3500" b="0"/>
            </a:pPr>
            <a:endParaRPr dirty="0"/>
          </a:p>
          <a:p>
            <a:pPr algn="just"/>
            <a:r>
              <a:rPr lang="fr-FR" sz="3200" dirty="0"/>
              <a:t>Le Conseil national de l'enseignement supérieur et de la recherche assure la représentation des établissements à caractère scientifique, culturel et professionnel (E.P.S.C.P.) et  celle des établissements publics. Le Conseil veille également aux grands intérêts nationaux, notamment éducatifs, culturels, scientifiques, économiques et sociaux, dont les représentants sont nommés par arrêté conjoint du ministre chargé de l'enseignement supérieur et de la recherche. Le Conseil comprend 100 membres. </a:t>
            </a:r>
          </a:p>
          <a:p>
            <a:pPr algn="just"/>
            <a:endParaRPr lang="fr-FR" sz="3200" dirty="0"/>
          </a:p>
          <a:p>
            <a:pPr algn="just"/>
            <a:r>
              <a:rPr lang="fr-FR" sz="3200" dirty="0"/>
              <a:t>La commission permanente comprend 41 membres.</a:t>
            </a:r>
          </a:p>
          <a:p>
            <a:pPr marL="514350" indent="-514350" defTabSz="457200">
              <a:defRPr sz="3500" b="0"/>
            </a:pPr>
            <a:endParaRPr dirty="0"/>
          </a:p>
        </p:txBody>
      </p:sp>
      <p:pic>
        <p:nvPicPr>
          <p:cNvPr id="10" name="Propo logo CGT-UM.pdf" descr="Propo logo CGT-UM.pdf">
            <a:extLst>
              <a:ext uri="{FF2B5EF4-FFF2-40B4-BE49-F238E27FC236}">
                <a16:creationId xmlns:a16="http://schemas.microsoft.com/office/drawing/2014/main" id="{2308E04C-71A2-47AD-A2CC-37AE26D350DC}"/>
              </a:ext>
            </a:extLst>
          </p:cNvPr>
          <p:cNvPicPr>
            <a:picLocks noChangeAspect="1"/>
          </p:cNvPicPr>
          <p:nvPr/>
        </p:nvPicPr>
        <p:blipFill>
          <a:blip r:embed="rId2">
            <a:extLst/>
          </a:blip>
          <a:stretch>
            <a:fillRect/>
          </a:stretch>
        </p:blipFill>
        <p:spPr>
          <a:xfrm>
            <a:off x="1056408" y="404975"/>
            <a:ext cx="2659539" cy="1784433"/>
          </a:xfrm>
          <a:prstGeom prst="rect">
            <a:avLst/>
          </a:prstGeom>
          <a:ln w="12700" cap="flat">
            <a:noFill/>
            <a:miter lim="400000"/>
          </a:ln>
          <a:effectLst/>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1.  Le contexte et les annonces du gouvernement"/>
          <p:cNvSpPr txBox="1"/>
          <p:nvPr/>
        </p:nvSpPr>
        <p:spPr>
          <a:xfrm>
            <a:off x="1233932" y="3734613"/>
            <a:ext cx="10460085" cy="33342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marL="514350" indent="-514350" algn="l" defTabSz="457200">
              <a:defRPr sz="3500"/>
            </a:lvl1pPr>
          </a:lstStyle>
          <a:p>
            <a:pPr indent="26988" algn="ctr"/>
            <a:r>
              <a:rPr lang="fr-FR" dirty="0"/>
              <a:t>Les personnels et les étudiants sont élus au scrutin secret et par collèges distincts. </a:t>
            </a:r>
          </a:p>
          <a:p>
            <a:pPr algn="just"/>
            <a:endParaRPr lang="fr-FR" dirty="0"/>
          </a:p>
          <a:p>
            <a:pPr algn="just"/>
            <a:r>
              <a:rPr lang="fr-FR" dirty="0"/>
              <a:t>Durée du mandat: 4 ans (étudiants 2 ans)</a:t>
            </a:r>
          </a:p>
          <a:p>
            <a:pPr algn="just"/>
            <a:endParaRPr lang="fr-FR" dirty="0"/>
          </a:p>
          <a:p>
            <a:pPr algn="just"/>
            <a:r>
              <a:rPr lang="fr-FR" dirty="0"/>
              <a:t>Vote le 13 juin 2019.</a:t>
            </a:r>
            <a:endParaRPr dirty="0"/>
          </a:p>
        </p:txBody>
      </p:sp>
      <p:sp>
        <p:nvSpPr>
          <p:cNvPr id="148" name="1.  Le contexte et les annonces du gouvernement"/>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pic>
        <p:nvPicPr>
          <p:cNvPr id="12" name="Propo logo CGT-UM.pdf" descr="Propo logo CGT-UM.pdf">
            <a:extLst>
              <a:ext uri="{FF2B5EF4-FFF2-40B4-BE49-F238E27FC236}">
                <a16:creationId xmlns:a16="http://schemas.microsoft.com/office/drawing/2014/main" id="{7B258C11-3D0F-4406-87BC-C6AEA3BDFE5C}"/>
              </a:ext>
            </a:extLst>
          </p:cNvPr>
          <p:cNvPicPr>
            <a:picLocks noChangeAspect="1"/>
          </p:cNvPicPr>
          <p:nvPr/>
        </p:nvPicPr>
        <p:blipFill>
          <a:blip r:embed="rId2">
            <a:extLst/>
          </a:blip>
          <a:stretch>
            <a:fillRect/>
          </a:stretch>
        </p:blipFill>
        <p:spPr>
          <a:xfrm>
            <a:off x="1056408" y="404975"/>
            <a:ext cx="2659539" cy="1784433"/>
          </a:xfrm>
          <a:prstGeom prst="rect">
            <a:avLst/>
          </a:prstGeom>
          <a:ln w="12700" cap="flat">
            <a:noFill/>
            <a:miter lim="400000"/>
          </a:ln>
          <a:effectLst/>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Le programme du candidat Macron…"/>
          <p:cNvSpPr txBox="1"/>
          <p:nvPr/>
        </p:nvSpPr>
        <p:spPr>
          <a:xfrm>
            <a:off x="552361" y="2166325"/>
            <a:ext cx="11900078" cy="72122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algn="just"/>
            <a:r>
              <a:rPr lang="fr-FR" sz="3500" b="0" dirty="0"/>
              <a:t>Rôle consultatif sur :</a:t>
            </a:r>
            <a:endParaRPr lang="fr-FR" sz="3200" dirty="0"/>
          </a:p>
          <a:p>
            <a:pPr algn="just"/>
            <a:endParaRPr lang="fr-FR" dirty="0"/>
          </a:p>
          <a:p>
            <a:pPr marL="342900" indent="-342900" algn="just">
              <a:buFont typeface="Arial" panose="020B0604020202020204" pitchFamily="34" charset="0"/>
              <a:buChar char="•"/>
            </a:pPr>
            <a:r>
              <a:rPr lang="fr-FR" dirty="0"/>
              <a:t>Les stratégies nationales de l’enseignement supérieur et de la recherche et les rapports biennaux au Parlement</a:t>
            </a:r>
          </a:p>
          <a:p>
            <a:pPr marL="342900" indent="-342900" algn="just">
              <a:buFont typeface="Arial" panose="020B0604020202020204" pitchFamily="34" charset="0"/>
              <a:buChar char="•"/>
            </a:pPr>
            <a:r>
              <a:rPr lang="fr-FR" dirty="0"/>
              <a:t>Les bilans établis par l’Etat, à destination des institutions européennes, sur la mise en œuvre des stratégies européennes d’enseignement supérieur et de recherche</a:t>
            </a:r>
          </a:p>
          <a:p>
            <a:pPr marL="342900" indent="-342900" algn="just">
              <a:buFont typeface="Arial" panose="020B0604020202020204" pitchFamily="34" charset="0"/>
              <a:buChar char="•"/>
            </a:pPr>
            <a:r>
              <a:rPr lang="fr-FR" dirty="0"/>
              <a:t>La répartition des emplois et des moyens entre les différents établissements</a:t>
            </a:r>
          </a:p>
          <a:p>
            <a:pPr marL="342900" indent="-342900" algn="just">
              <a:buFont typeface="Arial" panose="020B0604020202020204" pitchFamily="34" charset="0"/>
              <a:buChar char="•"/>
            </a:pPr>
            <a:r>
              <a:rPr lang="fr-FR" dirty="0"/>
              <a:t>Les projets de réformes concernant l’organisation de la recherche</a:t>
            </a:r>
          </a:p>
          <a:p>
            <a:pPr marL="342900" indent="-342900" algn="just">
              <a:buFont typeface="Arial" panose="020B0604020202020204" pitchFamily="34" charset="0"/>
              <a:buChar char="•"/>
            </a:pPr>
            <a:r>
              <a:rPr lang="fr-FR" dirty="0"/>
              <a:t>Les projets de réformes relatives à l’emploi scientifique</a:t>
            </a:r>
          </a:p>
          <a:p>
            <a:pPr marL="342900" indent="-342900" algn="just">
              <a:buFont typeface="Arial" panose="020B0604020202020204" pitchFamily="34" charset="0"/>
              <a:buChar char="•"/>
            </a:pPr>
            <a:r>
              <a:rPr lang="fr-FR" dirty="0"/>
              <a:t>Le cadre national des formations, la liste des diplômes nationaux ainsi que les modalités et demandes d’accréditation </a:t>
            </a:r>
          </a:p>
          <a:p>
            <a:pPr marL="342900" indent="-342900" algn="just">
              <a:buFont typeface="Arial" panose="020B0604020202020204" pitchFamily="34" charset="0"/>
              <a:buChar char="•"/>
            </a:pPr>
            <a:r>
              <a:rPr lang="fr-FR" dirty="0"/>
              <a:t>La carte des formations supérieures et de la recherche </a:t>
            </a:r>
          </a:p>
          <a:p>
            <a:pPr marL="342900" indent="-342900" algn="just">
              <a:buFont typeface="Arial" panose="020B0604020202020204" pitchFamily="34" charset="0"/>
              <a:buChar char="•"/>
            </a:pPr>
            <a:r>
              <a:rPr lang="fr-FR" dirty="0"/>
              <a:t>La création, la suppression ou le regroupement d’établissements ou de composantes </a:t>
            </a:r>
          </a:p>
          <a:p>
            <a:pPr marL="342900" indent="-342900" algn="just">
              <a:buFont typeface="Arial" panose="020B0604020202020204" pitchFamily="34" charset="0"/>
              <a:buChar char="•"/>
            </a:pPr>
            <a:r>
              <a:rPr lang="fr-FR" dirty="0"/>
              <a:t>La liste des formations.</a:t>
            </a:r>
          </a:p>
          <a:p>
            <a:pPr algn="just"/>
            <a:r>
              <a:rPr lang="fr-FR" sz="3200" dirty="0"/>
              <a:t> </a:t>
            </a:r>
          </a:p>
          <a:p>
            <a:pPr algn="just"/>
            <a:r>
              <a:rPr lang="fr-FR" sz="3500" b="0" dirty="0"/>
              <a:t>Rôle disciplinaire.</a:t>
            </a:r>
          </a:p>
        </p:txBody>
      </p:sp>
      <p:pic>
        <p:nvPicPr>
          <p:cNvPr id="12" name="Propo logo CGT-UM.pdf" descr="Propo logo CGT-UM.pdf">
            <a:extLst>
              <a:ext uri="{FF2B5EF4-FFF2-40B4-BE49-F238E27FC236}">
                <a16:creationId xmlns:a16="http://schemas.microsoft.com/office/drawing/2014/main" id="{622FFDEE-B855-49EA-8F0D-BA1A90C33D27}"/>
              </a:ext>
            </a:extLst>
          </p:cNvPr>
          <p:cNvPicPr>
            <a:picLocks noChangeAspect="1"/>
          </p:cNvPicPr>
          <p:nvPr/>
        </p:nvPicPr>
        <p:blipFill>
          <a:blip r:embed="rId2">
            <a:extLst/>
          </a:blip>
          <a:stretch>
            <a:fillRect/>
          </a:stretch>
        </p:blipFill>
        <p:spPr>
          <a:xfrm>
            <a:off x="670042" y="250428"/>
            <a:ext cx="2659539" cy="1784433"/>
          </a:xfrm>
          <a:prstGeom prst="rect">
            <a:avLst/>
          </a:prstGeom>
          <a:ln w="12700" cap="flat">
            <a:noFill/>
            <a:miter lim="400000"/>
          </a:ln>
          <a:effectLst/>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Le développement des contrats dans l’E.S.R. avec une augmentation des contrats précaires…"/>
          <p:cNvSpPr txBox="1"/>
          <p:nvPr/>
        </p:nvSpPr>
        <p:spPr>
          <a:xfrm>
            <a:off x="367440" y="3157104"/>
            <a:ext cx="6697014" cy="19492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marL="514350" lvl="1" indent="-514350" defTabSz="457200">
              <a:defRPr sz="2800" b="0"/>
            </a:pPr>
            <a:r>
              <a:rPr lang="fr-FR" sz="6000" dirty="0"/>
              <a:t>La profession de foi de la CGT</a:t>
            </a:r>
            <a:endParaRPr sz="6000" dirty="0"/>
          </a:p>
        </p:txBody>
      </p:sp>
      <p:sp>
        <p:nvSpPr>
          <p:cNvPr id="306" name="2.  Le projet de loi du Ministère"/>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sp>
        <p:nvSpPr>
          <p:cNvPr id="308" name="3.  Nos analyses"/>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sp>
        <p:nvSpPr>
          <p:cNvPr id="310" name="4.  Les conséquences pour les personnels de l’E.S.R."/>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pic>
        <p:nvPicPr>
          <p:cNvPr id="16" name="Propo logo CGT-UM.pdf" descr="Propo logo CGT-UM.pdf">
            <a:extLst>
              <a:ext uri="{FF2B5EF4-FFF2-40B4-BE49-F238E27FC236}">
                <a16:creationId xmlns:a16="http://schemas.microsoft.com/office/drawing/2014/main" id="{AD9DA0C2-4DE4-415A-9DF0-ADC5C674E3B3}"/>
              </a:ext>
            </a:extLst>
          </p:cNvPr>
          <p:cNvPicPr>
            <a:picLocks noChangeAspect="1"/>
          </p:cNvPicPr>
          <p:nvPr/>
        </p:nvPicPr>
        <p:blipFill>
          <a:blip r:embed="rId2">
            <a:extLst/>
          </a:blip>
          <a:stretch>
            <a:fillRect/>
          </a:stretch>
        </p:blipFill>
        <p:spPr>
          <a:xfrm>
            <a:off x="1056408" y="404975"/>
            <a:ext cx="2659539" cy="1784433"/>
          </a:xfrm>
          <a:prstGeom prst="rect">
            <a:avLst/>
          </a:prstGeom>
          <a:ln w="12700" cap="flat">
            <a:noFill/>
            <a:miter lim="400000"/>
          </a:ln>
          <a:effectLst/>
        </p:spPr>
      </p:pic>
      <p:pic>
        <p:nvPicPr>
          <p:cNvPr id="7" name="Image 6">
            <a:extLst>
              <a:ext uri="{FF2B5EF4-FFF2-40B4-BE49-F238E27FC236}">
                <a16:creationId xmlns:a16="http://schemas.microsoft.com/office/drawing/2014/main" id="{129DEEA8-5351-4BA5-8686-C455AB9CF2A1}"/>
              </a:ext>
            </a:extLst>
          </p:cNvPr>
          <p:cNvPicPr>
            <a:picLocks noChangeAspect="1"/>
          </p:cNvPicPr>
          <p:nvPr/>
        </p:nvPicPr>
        <p:blipFill>
          <a:blip r:embed="rId3"/>
          <a:stretch>
            <a:fillRect/>
          </a:stretch>
        </p:blipFill>
        <p:spPr>
          <a:xfrm>
            <a:off x="7408536" y="404975"/>
            <a:ext cx="5228824" cy="8664908"/>
          </a:xfrm>
          <a:prstGeom prst="rect">
            <a:avLst/>
          </a:prstGeom>
        </p:spPr>
      </p:pic>
    </p:spTree>
    <p:extLst>
      <p:ext uri="{BB962C8B-B14F-4D97-AF65-F5344CB8AC3E}">
        <p14:creationId xmlns:p14="http://schemas.microsoft.com/office/powerpoint/2010/main" val="421258240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Le développement des contrats dans l’E.S.R. avec une augmentation des contrats précaires…"/>
          <p:cNvSpPr txBox="1"/>
          <p:nvPr/>
        </p:nvSpPr>
        <p:spPr>
          <a:xfrm>
            <a:off x="1056407" y="2437950"/>
            <a:ext cx="11665296" cy="48423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514350" lvl="1" indent="-514350" algn="l" defTabSz="457200">
              <a:defRPr sz="2800" b="0"/>
            </a:pPr>
            <a:r>
              <a:rPr lang="fr-FR" sz="2800" b="0" dirty="0"/>
              <a:t>Exemple d’ordre du jour</a:t>
            </a:r>
          </a:p>
          <a:p>
            <a:pPr lvl="1" indent="0" algn="l" defTabSz="457200">
              <a:defRPr sz="2800" b="0"/>
            </a:pPr>
            <a:r>
              <a:rPr lang="fr-FR" sz="2800" b="0" dirty="0">
                <a:hlinkClick r:id="rId2"/>
              </a:rPr>
              <a:t>http://www.enseignementsup-recherche.gouv.fr/cid104026/les-seances-cneser.html</a:t>
            </a:r>
            <a:r>
              <a:rPr lang="fr-FR" sz="2800" b="0" dirty="0"/>
              <a:t> </a:t>
            </a:r>
          </a:p>
          <a:p>
            <a:pPr marL="514350" lvl="1" indent="-514350" algn="l" defTabSz="457200">
              <a:defRPr sz="2800" b="0"/>
            </a:pPr>
            <a:endParaRPr lang="fr-FR" sz="2800" b="0" dirty="0"/>
          </a:p>
          <a:p>
            <a:pPr marL="514350" lvl="1" indent="-514350" algn="l" defTabSz="457200">
              <a:buFont typeface="Arial" panose="020B0604020202020204" pitchFamily="34" charset="0"/>
              <a:buChar char="•"/>
              <a:defRPr sz="2800" b="0"/>
            </a:pPr>
            <a:r>
              <a:rPr lang="fr-FR" sz="2800" b="0" dirty="0"/>
              <a:t>Loi de programmation sur la recherche</a:t>
            </a:r>
          </a:p>
          <a:p>
            <a:pPr marL="514350" lvl="1" indent="-514350" algn="l" defTabSz="457200">
              <a:buFont typeface="Arial" panose="020B0604020202020204" pitchFamily="34" charset="0"/>
              <a:buChar char="•"/>
              <a:defRPr sz="2800" b="0"/>
            </a:pPr>
            <a:r>
              <a:rPr lang="fr-FR" sz="2800" b="0" dirty="0"/>
              <a:t>Formations</a:t>
            </a:r>
          </a:p>
          <a:p>
            <a:pPr marL="514350" lvl="1" indent="-514350" algn="l" defTabSz="457200">
              <a:buFont typeface="Arial" panose="020B0604020202020204" pitchFamily="34" charset="0"/>
              <a:buChar char="•"/>
              <a:defRPr sz="2800" b="0"/>
            </a:pPr>
            <a:r>
              <a:rPr lang="fr-FR" sz="2800" b="0" dirty="0"/>
              <a:t>Intervention de la ministre sur les sujets d’actualité de l’ESRI</a:t>
            </a:r>
          </a:p>
          <a:p>
            <a:pPr marL="514350" lvl="1" indent="-514350" algn="l" defTabSz="457200">
              <a:buFont typeface="Arial" panose="020B0604020202020204" pitchFamily="34" charset="0"/>
              <a:buChar char="•"/>
              <a:defRPr sz="2800" b="0"/>
            </a:pPr>
            <a:r>
              <a:rPr lang="fr-FR" sz="2800" b="0" dirty="0"/>
              <a:t>Etudiants internationaux</a:t>
            </a:r>
          </a:p>
          <a:p>
            <a:pPr marL="514350" lvl="1" indent="-514350" algn="l" defTabSz="457200">
              <a:buFont typeface="Arial" panose="020B0604020202020204" pitchFamily="34" charset="0"/>
              <a:buChar char="•"/>
              <a:defRPr sz="2800" b="0"/>
            </a:pPr>
            <a:r>
              <a:rPr lang="fr-FR" sz="2800" b="0" dirty="0"/>
              <a:t>Droits d’inscription</a:t>
            </a:r>
          </a:p>
          <a:p>
            <a:pPr marL="514350" lvl="1" indent="-514350" algn="l" defTabSz="457200">
              <a:buFont typeface="Arial" panose="020B0604020202020204" pitchFamily="34" charset="0"/>
              <a:buChar char="•"/>
              <a:defRPr sz="2800" b="0"/>
            </a:pPr>
            <a:r>
              <a:rPr lang="fr-FR" sz="2800" b="0" dirty="0" err="1"/>
              <a:t>Parcoursup</a:t>
            </a:r>
            <a:endParaRPr lang="fr-FR" sz="2800" b="0" dirty="0"/>
          </a:p>
          <a:p>
            <a:pPr marL="514350" lvl="1" indent="-514350" algn="l" defTabSz="457200">
              <a:buFont typeface="Arial" panose="020B0604020202020204" pitchFamily="34" charset="0"/>
              <a:buChar char="•"/>
              <a:defRPr sz="2800" b="0"/>
            </a:pPr>
            <a:r>
              <a:rPr lang="fr-FR" sz="2800" b="0" dirty="0"/>
              <a:t>Diplôme d’Etat d’audioprothésiste</a:t>
            </a:r>
            <a:endParaRPr dirty="0"/>
          </a:p>
        </p:txBody>
      </p:sp>
      <p:sp>
        <p:nvSpPr>
          <p:cNvPr id="306" name="2.  Le projet de loi du Ministère"/>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sp>
        <p:nvSpPr>
          <p:cNvPr id="308" name="3.  Nos analyses"/>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sp>
        <p:nvSpPr>
          <p:cNvPr id="310" name="4.  Les conséquences pour les personnels de l’E.S.R."/>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pic>
        <p:nvPicPr>
          <p:cNvPr id="16" name="Propo logo CGT-UM.pdf" descr="Propo logo CGT-UM.pdf">
            <a:extLst>
              <a:ext uri="{FF2B5EF4-FFF2-40B4-BE49-F238E27FC236}">
                <a16:creationId xmlns:a16="http://schemas.microsoft.com/office/drawing/2014/main" id="{AD9DA0C2-4DE4-415A-9DF0-ADC5C674E3B3}"/>
              </a:ext>
            </a:extLst>
          </p:cNvPr>
          <p:cNvPicPr>
            <a:picLocks noChangeAspect="1"/>
          </p:cNvPicPr>
          <p:nvPr/>
        </p:nvPicPr>
        <p:blipFill>
          <a:blip r:embed="rId3">
            <a:extLst/>
          </a:blip>
          <a:stretch>
            <a:fillRect/>
          </a:stretch>
        </p:blipFill>
        <p:spPr>
          <a:xfrm>
            <a:off x="1056408" y="404975"/>
            <a:ext cx="2659539" cy="1784433"/>
          </a:xfrm>
          <a:prstGeom prst="rect">
            <a:avLst/>
          </a:prstGeom>
          <a:ln w="12700" cap="flat">
            <a:noFill/>
            <a:miter lim="400000"/>
          </a:ln>
          <a:effectLst/>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1.  Le contexte et les annonces du gouvernement"/>
          <p:cNvSpPr txBox="1"/>
          <p:nvPr/>
        </p:nvSpPr>
        <p:spPr>
          <a:xfrm>
            <a:off x="1233932" y="5081135"/>
            <a:ext cx="10460085" cy="64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marL="514350" indent="-514350" algn="l" defTabSz="457200">
              <a:defRPr sz="3500"/>
            </a:lvl1pPr>
          </a:lstStyle>
          <a:p>
            <a:pPr indent="26988" algn="ctr"/>
            <a:endParaRPr dirty="0"/>
          </a:p>
        </p:txBody>
      </p:sp>
      <p:sp>
        <p:nvSpPr>
          <p:cNvPr id="148" name="1.  Le contexte et les annonces du gouvernement"/>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pic>
        <p:nvPicPr>
          <p:cNvPr id="12" name="Propo logo CGT-UM.pdf" descr="Propo logo CGT-UM.pdf">
            <a:extLst>
              <a:ext uri="{FF2B5EF4-FFF2-40B4-BE49-F238E27FC236}">
                <a16:creationId xmlns:a16="http://schemas.microsoft.com/office/drawing/2014/main" id="{7B258C11-3D0F-4406-87BC-C6AEA3BDFE5C}"/>
              </a:ext>
            </a:extLst>
          </p:cNvPr>
          <p:cNvPicPr>
            <a:picLocks noChangeAspect="1"/>
          </p:cNvPicPr>
          <p:nvPr/>
        </p:nvPicPr>
        <p:blipFill>
          <a:blip r:embed="rId2">
            <a:extLst/>
          </a:blip>
          <a:stretch>
            <a:fillRect/>
          </a:stretch>
        </p:blipFill>
        <p:spPr>
          <a:xfrm>
            <a:off x="1056408" y="404975"/>
            <a:ext cx="2659539" cy="1784433"/>
          </a:xfrm>
          <a:prstGeom prst="rect">
            <a:avLst/>
          </a:prstGeom>
          <a:ln w="12700" cap="flat">
            <a:noFill/>
            <a:miter lim="400000"/>
          </a:ln>
          <a:effectLst/>
        </p:spPr>
      </p:pic>
      <p:sp>
        <p:nvSpPr>
          <p:cNvPr id="5" name="Titre 4">
            <a:extLst>
              <a:ext uri="{FF2B5EF4-FFF2-40B4-BE49-F238E27FC236}">
                <a16:creationId xmlns:a16="http://schemas.microsoft.com/office/drawing/2014/main" id="{5B15D7A0-D455-411E-B0B0-F6921B70AED4}"/>
              </a:ext>
            </a:extLst>
          </p:cNvPr>
          <p:cNvSpPr>
            <a:spLocks noGrp="1"/>
          </p:cNvSpPr>
          <p:nvPr>
            <p:ph type="title"/>
          </p:nvPr>
        </p:nvSpPr>
        <p:spPr>
          <a:xfrm>
            <a:off x="6053070" y="254000"/>
            <a:ext cx="5999230" cy="2159000"/>
          </a:xfrm>
        </p:spPr>
        <p:txBody>
          <a:bodyPr>
            <a:normAutofit fontScale="90000"/>
          </a:bodyPr>
          <a:lstStyle/>
          <a:p>
            <a:r>
              <a:rPr lang="fr-FR" b="1" dirty="0"/>
              <a:t>Le off du CNESER</a:t>
            </a:r>
          </a:p>
        </p:txBody>
      </p:sp>
      <p:sp>
        <p:nvSpPr>
          <p:cNvPr id="6" name="Espace réservé du texte 5">
            <a:extLst>
              <a:ext uri="{FF2B5EF4-FFF2-40B4-BE49-F238E27FC236}">
                <a16:creationId xmlns:a16="http://schemas.microsoft.com/office/drawing/2014/main" id="{5E13C322-815A-41D7-8034-216E0827566E}"/>
              </a:ext>
            </a:extLst>
          </p:cNvPr>
          <p:cNvSpPr>
            <a:spLocks noGrp="1"/>
          </p:cNvSpPr>
          <p:nvPr>
            <p:ph type="body" idx="1"/>
          </p:nvPr>
        </p:nvSpPr>
        <p:spPr/>
        <p:txBody>
          <a:bodyPr>
            <a:normAutofit fontScale="77500" lnSpcReduction="20000"/>
          </a:bodyPr>
          <a:lstStyle/>
          <a:p>
            <a:pPr marL="0" indent="0">
              <a:buNone/>
            </a:pPr>
            <a:r>
              <a:rPr lang="fr-FR" dirty="0"/>
              <a:t>(d’après un CR de réunion de concertation sur le règlement intérieur)</a:t>
            </a:r>
          </a:p>
          <a:p>
            <a:r>
              <a:rPr lang="fr-FR" dirty="0"/>
              <a:t>La lourdeur des OJ</a:t>
            </a:r>
          </a:p>
          <a:p>
            <a:r>
              <a:rPr lang="fr-FR" dirty="0"/>
              <a:t>Le non-respect des calendriers (envoi  des documents)</a:t>
            </a:r>
          </a:p>
          <a:p>
            <a:r>
              <a:rPr lang="fr-FR" dirty="0"/>
              <a:t>La disponibilité des documents </a:t>
            </a:r>
          </a:p>
          <a:p>
            <a:r>
              <a:rPr lang="fr-FR" dirty="0"/>
              <a:t>La présence des membres suppléants</a:t>
            </a:r>
          </a:p>
          <a:p>
            <a:r>
              <a:rPr lang="fr-FR" dirty="0"/>
              <a:t>La perte du quorum au fil de la journée</a:t>
            </a:r>
          </a:p>
          <a:p>
            <a:r>
              <a:rPr lang="fr-FR" dirty="0"/>
              <a:t>La question de temps de parole</a:t>
            </a:r>
          </a:p>
          <a:p>
            <a:r>
              <a:rPr lang="fr-FR" dirty="0"/>
              <a:t>La difficulté à connaître le suivi des avis donnés par le CNESER</a:t>
            </a:r>
          </a:p>
        </p:txBody>
      </p:sp>
    </p:spTree>
    <p:extLst>
      <p:ext uri="{BB962C8B-B14F-4D97-AF65-F5344CB8AC3E}">
        <p14:creationId xmlns:p14="http://schemas.microsoft.com/office/powerpoint/2010/main" val="308165734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1.  Le contexte et les annonces du gouvernement"/>
          <p:cNvSpPr txBox="1"/>
          <p:nvPr/>
        </p:nvSpPr>
        <p:spPr>
          <a:xfrm>
            <a:off x="1233932" y="5081135"/>
            <a:ext cx="10460085" cy="64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marL="514350" indent="-514350" algn="l" defTabSz="457200">
              <a:defRPr sz="3500"/>
            </a:lvl1pPr>
          </a:lstStyle>
          <a:p>
            <a:pPr indent="26988" algn="ctr"/>
            <a:endParaRPr dirty="0"/>
          </a:p>
        </p:txBody>
      </p:sp>
      <p:sp>
        <p:nvSpPr>
          <p:cNvPr id="148" name="1.  Le contexte et les annonces du gouvernement"/>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pic>
        <p:nvPicPr>
          <p:cNvPr id="12" name="Propo logo CGT-UM.pdf" descr="Propo logo CGT-UM.pdf">
            <a:extLst>
              <a:ext uri="{FF2B5EF4-FFF2-40B4-BE49-F238E27FC236}">
                <a16:creationId xmlns:a16="http://schemas.microsoft.com/office/drawing/2014/main" id="{7B258C11-3D0F-4406-87BC-C6AEA3BDFE5C}"/>
              </a:ext>
            </a:extLst>
          </p:cNvPr>
          <p:cNvPicPr>
            <a:picLocks noChangeAspect="1"/>
          </p:cNvPicPr>
          <p:nvPr/>
        </p:nvPicPr>
        <p:blipFill>
          <a:blip r:embed="rId2">
            <a:extLst/>
          </a:blip>
          <a:stretch>
            <a:fillRect/>
          </a:stretch>
        </p:blipFill>
        <p:spPr>
          <a:xfrm>
            <a:off x="1056408" y="404975"/>
            <a:ext cx="2659539" cy="1784433"/>
          </a:xfrm>
          <a:prstGeom prst="rect">
            <a:avLst/>
          </a:prstGeom>
          <a:ln w="12700" cap="flat">
            <a:noFill/>
            <a:miter lim="400000"/>
          </a:ln>
          <a:effectLst/>
        </p:spPr>
      </p:pic>
      <p:sp>
        <p:nvSpPr>
          <p:cNvPr id="5" name="Titre 4">
            <a:extLst>
              <a:ext uri="{FF2B5EF4-FFF2-40B4-BE49-F238E27FC236}">
                <a16:creationId xmlns:a16="http://schemas.microsoft.com/office/drawing/2014/main" id="{5B15D7A0-D455-411E-B0B0-F6921B70AED4}"/>
              </a:ext>
            </a:extLst>
          </p:cNvPr>
          <p:cNvSpPr>
            <a:spLocks noGrp="1"/>
          </p:cNvSpPr>
          <p:nvPr>
            <p:ph type="title"/>
          </p:nvPr>
        </p:nvSpPr>
        <p:spPr>
          <a:xfrm>
            <a:off x="6053070" y="254000"/>
            <a:ext cx="5999230" cy="2159000"/>
          </a:xfrm>
        </p:spPr>
        <p:txBody>
          <a:bodyPr>
            <a:normAutofit fontScale="90000"/>
          </a:bodyPr>
          <a:lstStyle/>
          <a:p>
            <a:r>
              <a:rPr lang="fr-FR" b="1" dirty="0"/>
              <a:t>Le off du CNESER</a:t>
            </a:r>
          </a:p>
        </p:txBody>
      </p:sp>
      <p:sp>
        <p:nvSpPr>
          <p:cNvPr id="6" name="Espace réservé du texte 5">
            <a:extLst>
              <a:ext uri="{FF2B5EF4-FFF2-40B4-BE49-F238E27FC236}">
                <a16:creationId xmlns:a16="http://schemas.microsoft.com/office/drawing/2014/main" id="{5E13C322-815A-41D7-8034-216E0827566E}"/>
              </a:ext>
            </a:extLst>
          </p:cNvPr>
          <p:cNvSpPr>
            <a:spLocks noGrp="1"/>
          </p:cNvSpPr>
          <p:nvPr>
            <p:ph type="body" idx="1"/>
          </p:nvPr>
        </p:nvSpPr>
        <p:spPr/>
        <p:txBody>
          <a:bodyPr>
            <a:normAutofit fontScale="77500" lnSpcReduction="20000"/>
          </a:bodyPr>
          <a:lstStyle/>
          <a:p>
            <a:pPr marL="0" indent="0">
              <a:buNone/>
            </a:pPr>
            <a:r>
              <a:rPr lang="fr-FR" dirty="0"/>
              <a:t>(d’après un CR de réunion de la Commission permanente)</a:t>
            </a:r>
          </a:p>
          <a:p>
            <a:r>
              <a:rPr lang="fr-FR" dirty="0"/>
              <a:t>La lourdeur des OJ</a:t>
            </a:r>
          </a:p>
          <a:p>
            <a:r>
              <a:rPr lang="fr-FR" dirty="0"/>
              <a:t>Le non-respect des calendriers (envoi  des documents)</a:t>
            </a:r>
          </a:p>
          <a:p>
            <a:r>
              <a:rPr lang="fr-FR" dirty="0"/>
              <a:t>La disponibilité des documents </a:t>
            </a:r>
          </a:p>
          <a:p>
            <a:r>
              <a:rPr lang="fr-FR" dirty="0"/>
              <a:t>La présence des membres suppléants</a:t>
            </a:r>
          </a:p>
          <a:p>
            <a:r>
              <a:rPr lang="fr-FR" dirty="0"/>
              <a:t>La perte du quorum au fil de la journée</a:t>
            </a:r>
          </a:p>
          <a:p>
            <a:r>
              <a:rPr lang="fr-FR" dirty="0"/>
              <a:t>La question de temps de parole</a:t>
            </a:r>
          </a:p>
          <a:p>
            <a:r>
              <a:rPr lang="fr-FR" dirty="0"/>
              <a:t>La difficulté à connaître le suivi des avis donnés par le CNESER</a:t>
            </a:r>
          </a:p>
        </p:txBody>
      </p:sp>
    </p:spTree>
    <p:extLst>
      <p:ext uri="{BB962C8B-B14F-4D97-AF65-F5344CB8AC3E}">
        <p14:creationId xmlns:p14="http://schemas.microsoft.com/office/powerpoint/2010/main" val="49595154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1.  Le contexte et les annonces du gouvernement"/>
          <p:cNvSpPr txBox="1"/>
          <p:nvPr/>
        </p:nvSpPr>
        <p:spPr>
          <a:xfrm>
            <a:off x="1272357" y="1548207"/>
            <a:ext cx="10460085" cy="64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marL="514350" indent="-514350" algn="l" defTabSz="457200">
              <a:defRPr sz="3500"/>
            </a:lvl1pPr>
          </a:lstStyle>
          <a:p>
            <a:pPr indent="26988" algn="ctr"/>
            <a:r>
              <a:rPr lang="fr-FR" dirty="0"/>
              <a:t>.</a:t>
            </a:r>
            <a:endParaRPr dirty="0"/>
          </a:p>
        </p:txBody>
      </p:sp>
      <p:sp>
        <p:nvSpPr>
          <p:cNvPr id="148" name="1.  Le contexte et les annonces du gouvernement"/>
          <p:cNvSpPr txBox="1"/>
          <p:nvPr/>
        </p:nvSpPr>
        <p:spPr>
          <a:xfrm>
            <a:off x="247565" y="9275916"/>
            <a:ext cx="102657" cy="4873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514350" indent="-514350" algn="l" defTabSz="457200">
              <a:defRPr sz="2500" b="0"/>
            </a:lvl1pPr>
          </a:lstStyle>
          <a:p>
            <a:endParaRPr dirty="0"/>
          </a:p>
        </p:txBody>
      </p:sp>
      <p:pic>
        <p:nvPicPr>
          <p:cNvPr id="12" name="Propo logo CGT-UM.pdf" descr="Propo logo CGT-UM.pdf">
            <a:extLst>
              <a:ext uri="{FF2B5EF4-FFF2-40B4-BE49-F238E27FC236}">
                <a16:creationId xmlns:a16="http://schemas.microsoft.com/office/drawing/2014/main" id="{7B258C11-3D0F-4406-87BC-C6AEA3BDFE5C}"/>
              </a:ext>
            </a:extLst>
          </p:cNvPr>
          <p:cNvPicPr>
            <a:picLocks noChangeAspect="1"/>
          </p:cNvPicPr>
          <p:nvPr/>
        </p:nvPicPr>
        <p:blipFill>
          <a:blip r:embed="rId2">
            <a:extLst/>
          </a:blip>
          <a:stretch>
            <a:fillRect/>
          </a:stretch>
        </p:blipFill>
        <p:spPr>
          <a:xfrm>
            <a:off x="1056408" y="404975"/>
            <a:ext cx="2659539" cy="1784433"/>
          </a:xfrm>
          <a:prstGeom prst="rect">
            <a:avLst/>
          </a:prstGeom>
          <a:ln w="12700" cap="flat">
            <a:noFill/>
            <a:miter lim="400000"/>
          </a:ln>
          <a:effectLst/>
        </p:spPr>
      </p:pic>
      <p:pic>
        <p:nvPicPr>
          <p:cNvPr id="2" name="Image 1">
            <a:extLst>
              <a:ext uri="{FF2B5EF4-FFF2-40B4-BE49-F238E27FC236}">
                <a16:creationId xmlns:a16="http://schemas.microsoft.com/office/drawing/2014/main" id="{C551BB45-E668-4AA9-8E38-5521C3A98931}"/>
              </a:ext>
            </a:extLst>
          </p:cNvPr>
          <p:cNvPicPr>
            <a:picLocks noChangeAspect="1"/>
          </p:cNvPicPr>
          <p:nvPr/>
        </p:nvPicPr>
        <p:blipFill>
          <a:blip r:embed="rId3"/>
          <a:stretch>
            <a:fillRect/>
          </a:stretch>
        </p:blipFill>
        <p:spPr>
          <a:xfrm>
            <a:off x="-1" y="2919845"/>
            <a:ext cx="13004800" cy="6599727"/>
          </a:xfrm>
          <a:prstGeom prst="rect">
            <a:avLst/>
          </a:prstGeom>
        </p:spPr>
      </p:pic>
    </p:spTree>
    <p:extLst>
      <p:ext uri="{BB962C8B-B14F-4D97-AF65-F5344CB8AC3E}">
        <p14:creationId xmlns:p14="http://schemas.microsoft.com/office/powerpoint/2010/main" val="1887689411"/>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169</TotalTime>
  <Words>381</Words>
  <Application>Microsoft Office PowerPoint</Application>
  <PresentationFormat>Personnalisé</PresentationFormat>
  <Paragraphs>63</Paragraphs>
  <Slides>14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14</vt:i4>
      </vt:variant>
    </vt:vector>
  </HeadingPairs>
  <TitlesOfParts>
    <vt:vector size="21" baseType="lpstr">
      <vt:lpstr>Arial</vt:lpstr>
      <vt:lpstr>Helvetica Light</vt:lpstr>
      <vt:lpstr>Helvetica Neue</vt:lpstr>
      <vt:lpstr>Helvetica Neue Light</vt:lpstr>
      <vt:lpstr>Helvetica Neue Medium</vt:lpstr>
      <vt:lpstr>Helvetica Neue Thin</vt:lpstr>
      <vt:lpstr>White</vt:lpstr>
      <vt:lpstr>Présentation PowerPoint</vt:lpstr>
      <vt:lpstr>Présentation PowerPoint</vt:lpstr>
      <vt:lpstr>Présentation PowerPoint</vt:lpstr>
      <vt:lpstr>Présentation PowerPoint</vt:lpstr>
      <vt:lpstr>Présentation PowerPoint</vt:lpstr>
      <vt:lpstr>Présentation PowerPoint</vt:lpstr>
      <vt:lpstr>Le off du CNESER</vt:lpstr>
      <vt:lpstr>Le off du CNESER</vt:lpstr>
      <vt:lpstr>Présentation PowerPoint</vt:lpstr>
      <vt:lpstr>La profession  de foi de la CGT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felici</dc:creator>
  <cp:lastModifiedBy>Isabelle</cp:lastModifiedBy>
  <cp:revision>10</cp:revision>
  <dcterms:modified xsi:type="dcterms:W3CDTF">2019-05-23T12:31:37Z</dcterms:modified>
</cp:coreProperties>
</file>